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7" r:id="rId6"/>
    <p:sldId id="294" r:id="rId7"/>
    <p:sldId id="261" r:id="rId8"/>
    <p:sldId id="264" r:id="rId9"/>
    <p:sldId id="297" r:id="rId10"/>
    <p:sldId id="296" r:id="rId11"/>
    <p:sldId id="298" r:id="rId12"/>
    <p:sldId id="299" r:id="rId13"/>
    <p:sldId id="295" r:id="rId14"/>
    <p:sldId id="301" r:id="rId15"/>
    <p:sldId id="304" r:id="rId16"/>
    <p:sldId id="262" r:id="rId17"/>
    <p:sldId id="258" r:id="rId18"/>
    <p:sldId id="283" r:id="rId19"/>
    <p:sldId id="307" r:id="rId20"/>
    <p:sldId id="289" r:id="rId21"/>
    <p:sldId id="302" r:id="rId22"/>
    <p:sldId id="292" r:id="rId23"/>
    <p:sldId id="287"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62" autoAdjust="0"/>
    <p:restoredTop sz="96197"/>
  </p:normalViewPr>
  <p:slideViewPr>
    <p:cSldViewPr snapToGrid="0">
      <p:cViewPr varScale="1">
        <p:scale>
          <a:sx n="106" d="100"/>
          <a:sy n="106" d="100"/>
        </p:scale>
        <p:origin x="216" y="5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9/16/21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MTA Data analysis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err="1"/>
              <a:t>Yonga</a:t>
            </a:r>
            <a:r>
              <a:rPr lang="en-US" dirty="0"/>
              <a:t> Lhamo</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493295"/>
            <a:ext cx="7553325" cy="1178343"/>
          </a:xfrm>
        </p:spPr>
        <p:txBody>
          <a:bodyPr/>
          <a:lstStyle/>
          <a:p>
            <a:r>
              <a:rPr lang="en-US" dirty="0"/>
              <a:t>After some remedies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2547046"/>
            <a:ext cx="8708357" cy="2639315"/>
          </a:xfrm>
        </p:spPr>
        <p:txBody>
          <a:bodyPr vert="horz" lIns="91440" tIns="45720" rIns="91440" bIns="45720" rtlCol="0" anchor="t">
            <a:normAutofit/>
          </a:bodyPr>
          <a:lstStyle/>
          <a:p>
            <a:pPr marL="342900" indent="-342900">
              <a:buFont typeface="Arial" panose="020B0604020202020204" pitchFamily="34" charset="0"/>
              <a:buChar char="•"/>
            </a:pPr>
            <a:r>
              <a:rPr lang="en-ZA" sz="2000" noProof="1"/>
              <a:t>For each turnstile, take the last audit value and negate from previous</a:t>
            </a:r>
          </a:p>
          <a:p>
            <a:pPr marL="342900" indent="-342900">
              <a:buFont typeface="Arial" panose="020B0604020202020204" pitchFamily="34" charset="0"/>
              <a:buChar char="•"/>
            </a:pPr>
            <a:r>
              <a:rPr lang="en-ZA" sz="2000" noProof="1"/>
              <a:t>Set an upperbound and reset count to best save and estimate count</a:t>
            </a:r>
          </a:p>
          <a:p>
            <a:pPr marL="342900" indent="-342900">
              <a:buFont typeface="Arial" panose="020B0604020202020204" pitchFamily="34" charset="0"/>
              <a:buChar char="•"/>
            </a:pPr>
            <a:r>
              <a:rPr lang="en-ZA" sz="2000" noProof="1"/>
              <a:t>Set the negative values positive </a:t>
            </a:r>
          </a:p>
          <a:p>
            <a:pPr marL="342900" indent="-342900">
              <a:buFont typeface="Arial" panose="020B0604020202020204" pitchFamily="34" charset="0"/>
              <a:buChar char="•"/>
            </a:pPr>
            <a:endParaRPr lang="en-ZA" sz="2000"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99825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histogram&#10;&#10;Description automatically generated">
            <a:extLst>
              <a:ext uri="{FF2B5EF4-FFF2-40B4-BE49-F238E27FC236}">
                <a16:creationId xmlns:a16="http://schemas.microsoft.com/office/drawing/2014/main" id="{B12D615F-12C6-AD45-90FA-3E02FFA10B08}"/>
              </a:ext>
            </a:extLst>
          </p:cNvPr>
          <p:cNvPicPr>
            <a:picLocks noChangeAspect="1"/>
          </p:cNvPicPr>
          <p:nvPr/>
        </p:nvPicPr>
        <p:blipFill rotWithShape="1">
          <a:blip r:embed="rId2"/>
          <a:srcRect t="3017"/>
          <a:stretch/>
        </p:blipFill>
        <p:spPr>
          <a:xfrm>
            <a:off x="20" y="10"/>
            <a:ext cx="12191980" cy="6857990"/>
          </a:xfrm>
          <a:prstGeom prst="rect">
            <a:avLst/>
          </a:prstGeom>
          <a:noFill/>
        </p:spPr>
      </p:pic>
      <p:sp>
        <p:nvSpPr>
          <p:cNvPr id="4" name="Date Placeholder 3" hidden="1">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6" name="Slide Number Placeholder 5" hidden="1">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Tree>
    <p:extLst>
      <p:ext uri="{BB962C8B-B14F-4D97-AF65-F5344CB8AC3E}">
        <p14:creationId xmlns:p14="http://schemas.microsoft.com/office/powerpoint/2010/main" val="192890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7746685-2394-479C-AE40-96218D3276E8}"/>
              </a:ext>
            </a:extLst>
          </p:cNvPr>
          <p:cNvSpPr>
            <a:spLocks noGrp="1"/>
          </p:cNvSpPr>
          <p:nvPr>
            <p:ph type="body" idx="1"/>
          </p:nvPr>
        </p:nvSpPr>
        <p:spPr>
          <a:xfrm>
            <a:off x="1155700" y="218418"/>
            <a:ext cx="3924300" cy="823912"/>
          </a:xfrm>
        </p:spPr>
        <p:txBody>
          <a:bodyPr/>
          <a:lstStyle/>
          <a:p>
            <a:r>
              <a:rPr lang="en-US" b="1" dirty="0"/>
              <a:t>AVERAGE TRAFFIC 34-ST PENN STATION</a:t>
            </a:r>
          </a:p>
        </p:txBody>
      </p:sp>
      <p:pic>
        <p:nvPicPr>
          <p:cNvPr id="3" name="Picture 2" descr="Chart, bar chart&#10;&#10;Description automatically generated">
            <a:extLst>
              <a:ext uri="{FF2B5EF4-FFF2-40B4-BE49-F238E27FC236}">
                <a16:creationId xmlns:a16="http://schemas.microsoft.com/office/drawing/2014/main" id="{B9F62DBD-9874-494D-A594-1770BF6CF1D8}"/>
              </a:ext>
            </a:extLst>
          </p:cNvPr>
          <p:cNvPicPr>
            <a:picLocks noChangeAspect="1"/>
          </p:cNvPicPr>
          <p:nvPr/>
        </p:nvPicPr>
        <p:blipFill>
          <a:blip r:embed="rId2"/>
          <a:stretch>
            <a:fillRect/>
          </a:stretch>
        </p:blipFill>
        <p:spPr>
          <a:xfrm>
            <a:off x="6383868" y="1093000"/>
            <a:ext cx="5427132" cy="5495914"/>
          </a:xfrm>
          <a:prstGeom prst="rect">
            <a:avLst/>
          </a:prstGeom>
          <a:noFill/>
        </p:spPr>
      </p:pic>
      <p:sp>
        <p:nvSpPr>
          <p:cNvPr id="18" name="Text Placeholder 4">
            <a:extLst>
              <a:ext uri="{FF2B5EF4-FFF2-40B4-BE49-F238E27FC236}">
                <a16:creationId xmlns:a16="http://schemas.microsoft.com/office/drawing/2014/main" id="{E2862015-60BC-479C-81BF-83D2DFEA9245}"/>
              </a:ext>
            </a:extLst>
          </p:cNvPr>
          <p:cNvSpPr>
            <a:spLocks noGrp="1"/>
          </p:cNvSpPr>
          <p:nvPr>
            <p:ph type="body" sz="quarter" idx="3"/>
          </p:nvPr>
        </p:nvSpPr>
        <p:spPr>
          <a:xfrm>
            <a:off x="7125620" y="136527"/>
            <a:ext cx="3943627" cy="823912"/>
          </a:xfrm>
        </p:spPr>
        <p:txBody>
          <a:bodyPr/>
          <a:lstStyle/>
          <a:p>
            <a:r>
              <a:rPr lang="en-US" b="1" dirty="0"/>
              <a:t>AVERAGE TRAFFIC FOR ALL STATION</a:t>
            </a:r>
          </a:p>
        </p:txBody>
      </p:sp>
      <p:pic>
        <p:nvPicPr>
          <p:cNvPr id="9" name="Picture 8" descr="Chart, bar chart&#10;&#10;Description automatically generated">
            <a:extLst>
              <a:ext uri="{FF2B5EF4-FFF2-40B4-BE49-F238E27FC236}">
                <a16:creationId xmlns:a16="http://schemas.microsoft.com/office/drawing/2014/main" id="{8CF7C8C7-2B56-F94E-AB0D-FA67B2E08B01}"/>
              </a:ext>
            </a:extLst>
          </p:cNvPr>
          <p:cNvPicPr>
            <a:picLocks noChangeAspect="1"/>
          </p:cNvPicPr>
          <p:nvPr/>
        </p:nvPicPr>
        <p:blipFill>
          <a:blip r:embed="rId3"/>
          <a:stretch>
            <a:fillRect/>
          </a:stretch>
        </p:blipFill>
        <p:spPr>
          <a:xfrm>
            <a:off x="220134" y="1093000"/>
            <a:ext cx="5588000" cy="5546582"/>
          </a:xfrm>
          <a:prstGeom prst="rect">
            <a:avLst/>
          </a:prstGeom>
          <a:noFill/>
        </p:spPr>
      </p:pic>
      <p:sp>
        <p:nvSpPr>
          <p:cNvPr id="20" name="Date Placeholder 6">
            <a:extLst>
              <a:ext uri="{FF2B5EF4-FFF2-40B4-BE49-F238E27FC236}">
                <a16:creationId xmlns:a16="http://schemas.microsoft.com/office/drawing/2014/main" id="{F8907780-1214-4A36-B22B-F5EFB6433ED6}"/>
              </a:ext>
            </a:extLst>
          </p:cNvPr>
          <p:cNvSpPr>
            <a:spLocks noGrp="1"/>
          </p:cNvSpPr>
          <p:nvPr>
            <p:ph type="dt" sz="half" idx="10"/>
          </p:nvPr>
        </p:nvSpPr>
        <p:spPr>
          <a:xfrm>
            <a:off x="838200" y="6356350"/>
            <a:ext cx="2743200" cy="365125"/>
          </a:xfrm>
        </p:spPr>
        <p:txBody>
          <a:bodyPr/>
          <a:lstStyle/>
          <a:p>
            <a:pPr>
              <a:spcAft>
                <a:spcPts val="600"/>
              </a:spcAft>
            </a:pPr>
            <a:r>
              <a:rPr lang="en-US"/>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22" name="Slide Number Placeholder 8">
            <a:extLst>
              <a:ext uri="{FF2B5EF4-FFF2-40B4-BE49-F238E27FC236}">
                <a16:creationId xmlns:a16="http://schemas.microsoft.com/office/drawing/2014/main" id="{1C978A13-1A36-4E2D-95D3-80590895B119}"/>
              </a:ext>
            </a:extLst>
          </p:cNvPr>
          <p:cNvSpPr>
            <a:spLocks noGrp="1"/>
          </p:cNvSpPr>
          <p:nvPr>
            <p:ph type="sldNum" sz="quarter" idx="12"/>
          </p:nvPr>
        </p:nvSpPr>
        <p:spPr>
          <a:xfrm>
            <a:off x="8610600" y="6356350"/>
            <a:ext cx="2743200" cy="365125"/>
          </a:xfrm>
        </p:spPr>
        <p:txBody>
          <a:bodyPr/>
          <a:lstStyle/>
          <a:p>
            <a:pPr>
              <a:spcAft>
                <a:spcPts val="600"/>
              </a:spcAft>
            </a:pPr>
            <a:fld id="{B5CEABB6-07DC-46E8-9B57-56EC44A396E5}" type="slidenum">
              <a:rPr lang="en-US" smtClean="0"/>
              <a:pPr>
                <a:spcAft>
                  <a:spcPts val="600"/>
                </a:spcAft>
              </a:pPr>
              <a:t>12</a:t>
            </a:fld>
            <a:endParaRPr lang="en-US"/>
          </a:p>
        </p:txBody>
      </p:sp>
      <p:sp>
        <p:nvSpPr>
          <p:cNvPr id="4" name="Date Placeholder 3" hidden="1">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6" name="Slide Number Placeholder 5" hidden="1">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76477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pic>
        <p:nvPicPr>
          <p:cNvPr id="30" name="Picture 29" descr="Chart, line chart&#10;&#10;Description automatically generated">
            <a:extLst>
              <a:ext uri="{FF2B5EF4-FFF2-40B4-BE49-F238E27FC236}">
                <a16:creationId xmlns:a16="http://schemas.microsoft.com/office/drawing/2014/main" id="{C135237D-A510-4540-8D1E-451DB3A0262E}"/>
              </a:ext>
            </a:extLst>
          </p:cNvPr>
          <p:cNvPicPr>
            <a:picLocks noChangeAspect="1"/>
          </p:cNvPicPr>
          <p:nvPr/>
        </p:nvPicPr>
        <p:blipFill>
          <a:blip r:embed="rId2"/>
          <a:stretch>
            <a:fillRect/>
          </a:stretch>
        </p:blipFill>
        <p:spPr>
          <a:xfrm>
            <a:off x="1397000" y="541867"/>
            <a:ext cx="8856133" cy="4216400"/>
          </a:xfrm>
          <a:prstGeom prst="rect">
            <a:avLst/>
          </a:prstGeom>
        </p:spPr>
      </p:pic>
      <p:sp>
        <p:nvSpPr>
          <p:cNvPr id="31" name="TextBox 30">
            <a:extLst>
              <a:ext uri="{FF2B5EF4-FFF2-40B4-BE49-F238E27FC236}">
                <a16:creationId xmlns:a16="http://schemas.microsoft.com/office/drawing/2014/main" id="{76C449C1-75EF-3845-A120-FC4D9E0E7666}"/>
              </a:ext>
            </a:extLst>
          </p:cNvPr>
          <p:cNvSpPr txBox="1"/>
          <p:nvPr/>
        </p:nvSpPr>
        <p:spPr>
          <a:xfrm>
            <a:off x="1397000" y="5326476"/>
            <a:ext cx="9203610" cy="461665"/>
          </a:xfrm>
          <a:prstGeom prst="rect">
            <a:avLst/>
          </a:prstGeom>
          <a:noFill/>
        </p:spPr>
        <p:txBody>
          <a:bodyPr wrap="none" rtlCol="0">
            <a:spAutoFit/>
          </a:bodyPr>
          <a:lstStyle/>
          <a:p>
            <a:r>
              <a:rPr lang="en-US" sz="2400" dirty="0">
                <a:solidFill>
                  <a:schemeClr val="bg1"/>
                </a:solidFill>
              </a:rPr>
              <a:t>The prime time intervals are between 7 am to 9am and 4pm to 8pm</a:t>
            </a:r>
          </a:p>
        </p:txBody>
      </p:sp>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E0CB6-DDC4-F147-B512-4A73402E0006}"/>
              </a:ext>
            </a:extLst>
          </p:cNvPr>
          <p:cNvSpPr txBox="1"/>
          <p:nvPr/>
        </p:nvSpPr>
        <p:spPr>
          <a:xfrm>
            <a:off x="7798691" y="2209800"/>
            <a:ext cx="4278787" cy="1569660"/>
          </a:xfrm>
          <a:prstGeom prst="rect">
            <a:avLst/>
          </a:prstGeom>
          <a:noFill/>
        </p:spPr>
        <p:txBody>
          <a:bodyPr wrap="square" rtlCol="0">
            <a:spAutoFit/>
          </a:bodyPr>
          <a:lstStyle/>
          <a:p>
            <a:r>
              <a:rPr lang="en-US" sz="2400" dirty="0">
                <a:solidFill>
                  <a:schemeClr val="bg1"/>
                </a:solidFill>
              </a:rPr>
              <a:t>Filter data to the top 30 stations and merge</a:t>
            </a:r>
          </a:p>
          <a:p>
            <a:r>
              <a:rPr lang="en-US" sz="2400" dirty="0">
                <a:solidFill>
                  <a:schemeClr val="bg1"/>
                </a:solidFill>
              </a:rPr>
              <a:t> zip code dataset. These  are the some of the locations.</a:t>
            </a:r>
          </a:p>
        </p:txBody>
      </p:sp>
      <p:pic>
        <p:nvPicPr>
          <p:cNvPr id="13" name="Picture 12" descr="Map&#10;&#10;Description automatically generated">
            <a:extLst>
              <a:ext uri="{FF2B5EF4-FFF2-40B4-BE49-F238E27FC236}">
                <a16:creationId xmlns:a16="http://schemas.microsoft.com/office/drawing/2014/main" id="{D826324E-6956-CF47-933A-4200BB3FE8BC}"/>
              </a:ext>
            </a:extLst>
          </p:cNvPr>
          <p:cNvPicPr>
            <a:picLocks noChangeAspect="1"/>
          </p:cNvPicPr>
          <p:nvPr/>
        </p:nvPicPr>
        <p:blipFill>
          <a:blip r:embed="rId2"/>
          <a:stretch>
            <a:fillRect/>
          </a:stretch>
        </p:blipFill>
        <p:spPr>
          <a:xfrm>
            <a:off x="0" y="-1"/>
            <a:ext cx="7642280" cy="6858001"/>
          </a:xfrm>
          <a:prstGeom prst="rect">
            <a:avLst/>
          </a:prstGeom>
        </p:spPr>
      </p:pic>
      <p:sp>
        <p:nvSpPr>
          <p:cNvPr id="14" name="TextBox 13">
            <a:extLst>
              <a:ext uri="{FF2B5EF4-FFF2-40B4-BE49-F238E27FC236}">
                <a16:creationId xmlns:a16="http://schemas.microsoft.com/office/drawing/2014/main" id="{D82673C4-CBC8-7148-BE4D-8DB1E6A4906E}"/>
              </a:ext>
            </a:extLst>
          </p:cNvPr>
          <p:cNvSpPr txBox="1"/>
          <p:nvPr/>
        </p:nvSpPr>
        <p:spPr>
          <a:xfrm>
            <a:off x="7798691" y="385011"/>
            <a:ext cx="1588168" cy="584775"/>
          </a:xfrm>
          <a:prstGeom prst="rect">
            <a:avLst/>
          </a:prstGeom>
          <a:noFill/>
        </p:spPr>
        <p:txBody>
          <a:bodyPr wrap="square" rtlCol="0">
            <a:spAutoFit/>
          </a:bodyPr>
          <a:lstStyle/>
          <a:p>
            <a:r>
              <a:rPr lang="en-US" sz="3200" b="1" dirty="0">
                <a:solidFill>
                  <a:schemeClr val="bg1"/>
                </a:solidFill>
              </a:rPr>
              <a:t>FILTER</a:t>
            </a:r>
          </a:p>
        </p:txBody>
      </p:sp>
    </p:spTree>
    <p:extLst>
      <p:ext uri="{BB962C8B-B14F-4D97-AF65-F5344CB8AC3E}">
        <p14:creationId xmlns:p14="http://schemas.microsoft.com/office/powerpoint/2010/main" val="70778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6339926" y="3669060"/>
            <a:ext cx="1828800" cy="343061"/>
          </a:xfrm>
        </p:spPr>
        <p:txBody>
          <a:bodyPr/>
          <a:lstStyle/>
          <a:p>
            <a:r>
              <a:rPr lang="en-US" dirty="0"/>
              <a:t>FLORA BERGGREN​</a:t>
            </a:r>
          </a:p>
          <a:p>
            <a:endParaRPr lang="en-US" dirty="0"/>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a:xfrm>
            <a:off x="6217963" y="3796721"/>
            <a:ext cx="2057400" cy="343061"/>
          </a:xfrm>
        </p:spPr>
        <p:txBody>
          <a:bodyPr/>
          <a:lstStyle/>
          <a:p>
            <a:r>
              <a:rPr lang="en-US" dirty="0"/>
              <a:t>Chief Operations Officer</a:t>
            </a:r>
          </a:p>
        </p:txBody>
      </p:sp>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a:xfrm>
            <a:off x="1500168" y="5513214"/>
            <a:ext cx="1828800" cy="343061"/>
          </a:xfrm>
        </p:spPr>
        <p:txBody>
          <a:bodyPr/>
          <a:lstStyle/>
          <a:p>
            <a:r>
              <a:rPr lang="en-US" dirty="0"/>
              <a:t>GRAHAM BARNES</a:t>
            </a:r>
          </a:p>
          <a:p>
            <a:endParaRPr lang="en-US" dirty="0"/>
          </a:p>
        </p:txBody>
      </p:sp>
      <p:sp>
        <p:nvSpPr>
          <p:cNvPr id="72" name="Text Placeholder 71">
            <a:extLst>
              <a:ext uri="{FF2B5EF4-FFF2-40B4-BE49-F238E27FC236}">
                <a16:creationId xmlns:a16="http://schemas.microsoft.com/office/drawing/2014/main" id="{0420E7B5-7D79-437C-BC6E-11C9C9C73D12}"/>
              </a:ext>
            </a:extLst>
          </p:cNvPr>
          <p:cNvSpPr>
            <a:spLocks noGrp="1"/>
          </p:cNvSpPr>
          <p:nvPr>
            <p:ph type="body" idx="33"/>
          </p:nvPr>
        </p:nvSpPr>
        <p:spPr>
          <a:xfrm>
            <a:off x="1390120" y="5640875"/>
            <a:ext cx="2057400" cy="343061"/>
          </a:xfrm>
        </p:spPr>
        <p:txBody>
          <a:bodyPr/>
          <a:lstStyle/>
          <a:p>
            <a:r>
              <a:rPr lang="en-US" dirty="0"/>
              <a:t>VP Product</a:t>
            </a:r>
          </a:p>
        </p:txBody>
      </p:sp>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a:lstStyle/>
          <a:p>
            <a:r>
              <a:rPr lang="en-US" dirty="0"/>
              <a:t>ROWAN MURPHY</a:t>
            </a:r>
          </a:p>
          <a:p>
            <a:endParaRPr lang="en-US" dirty="0"/>
          </a:p>
        </p:txBody>
      </p:sp>
      <p:sp>
        <p:nvSpPr>
          <p:cNvPr id="73" name="Text Placeholder 72">
            <a:extLst>
              <a:ext uri="{FF2B5EF4-FFF2-40B4-BE49-F238E27FC236}">
                <a16:creationId xmlns:a16="http://schemas.microsoft.com/office/drawing/2014/main" id="{E1FCDD58-01CD-47CF-AB15-A511E9D3612F}"/>
              </a:ext>
            </a:extLst>
          </p:cNvPr>
          <p:cNvSpPr>
            <a:spLocks noGrp="1"/>
          </p:cNvSpPr>
          <p:nvPr>
            <p:ph type="body" idx="34"/>
          </p:nvPr>
        </p:nvSpPr>
        <p:spPr>
          <a:xfrm>
            <a:off x="3739214" y="5655557"/>
            <a:ext cx="2057400" cy="343061"/>
          </a:xfrm>
        </p:spPr>
        <p:txBody>
          <a:bodyPr/>
          <a:lstStyle/>
          <a:p>
            <a:r>
              <a:rPr lang="en-US" dirty="0"/>
              <a:t>SEO Strategist</a:t>
            </a:r>
          </a:p>
        </p:txBody>
      </p:sp>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a:xfrm>
            <a:off x="6339926" y="5527896"/>
            <a:ext cx="1828800" cy="343061"/>
          </a:xfrm>
        </p:spPr>
        <p:txBody>
          <a:bodyPr/>
          <a:lstStyle/>
          <a:p>
            <a:r>
              <a:rPr lang="en-US" dirty="0"/>
              <a:t>ELIZABETH MOORE</a:t>
            </a:r>
          </a:p>
        </p:txBody>
      </p:sp>
      <p:sp>
        <p:nvSpPr>
          <p:cNvPr id="74" name="Text Placeholder 73">
            <a:extLst>
              <a:ext uri="{FF2B5EF4-FFF2-40B4-BE49-F238E27FC236}">
                <a16:creationId xmlns:a16="http://schemas.microsoft.com/office/drawing/2014/main" id="{2E2604A9-4BB8-4144-914B-DCF4F13DF3DB}"/>
              </a:ext>
            </a:extLst>
          </p:cNvPr>
          <p:cNvSpPr>
            <a:spLocks noGrp="1"/>
          </p:cNvSpPr>
          <p:nvPr>
            <p:ph type="body" idx="35"/>
          </p:nvPr>
        </p:nvSpPr>
        <p:spPr>
          <a:xfrm>
            <a:off x="6229878" y="5655557"/>
            <a:ext cx="2057400" cy="343061"/>
          </a:xfrm>
        </p:spPr>
        <p:txBody>
          <a:bodyPr/>
          <a:lstStyle/>
          <a:p>
            <a:r>
              <a:rPr lang="en-US" dirty="0"/>
              <a:t>Product Designer</a:t>
            </a:r>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33" name="Picture 32" descr="Map&#10;&#10;Description automatically generated">
            <a:extLst>
              <a:ext uri="{FF2B5EF4-FFF2-40B4-BE49-F238E27FC236}">
                <a16:creationId xmlns:a16="http://schemas.microsoft.com/office/drawing/2014/main" id="{AE4A80CB-D4C7-4841-8BC3-07C613C44A08}"/>
              </a:ext>
            </a:extLst>
          </p:cNvPr>
          <p:cNvPicPr>
            <a:picLocks noChangeAspect="1"/>
          </p:cNvPicPr>
          <p:nvPr/>
        </p:nvPicPr>
        <p:blipFill>
          <a:blip r:embed="rId2"/>
          <a:stretch>
            <a:fillRect/>
          </a:stretch>
        </p:blipFill>
        <p:spPr>
          <a:xfrm>
            <a:off x="1" y="0"/>
            <a:ext cx="8153399" cy="6858000"/>
          </a:xfrm>
          <a:prstGeom prst="rect">
            <a:avLst/>
          </a:prstGeom>
        </p:spPr>
      </p:pic>
      <p:sp>
        <p:nvSpPr>
          <p:cNvPr id="45" name="TextBox 44">
            <a:extLst>
              <a:ext uri="{FF2B5EF4-FFF2-40B4-BE49-F238E27FC236}">
                <a16:creationId xmlns:a16="http://schemas.microsoft.com/office/drawing/2014/main" id="{FDDEAE7A-D514-094D-B169-939B48067A49}"/>
              </a:ext>
            </a:extLst>
          </p:cNvPr>
          <p:cNvSpPr txBox="1"/>
          <p:nvPr/>
        </p:nvSpPr>
        <p:spPr>
          <a:xfrm>
            <a:off x="8287278" y="120718"/>
            <a:ext cx="3581399" cy="1754326"/>
          </a:xfrm>
          <a:prstGeom prst="rect">
            <a:avLst/>
          </a:prstGeom>
          <a:noFill/>
        </p:spPr>
        <p:txBody>
          <a:bodyPr wrap="square" rtlCol="0">
            <a:spAutoFit/>
          </a:bodyPr>
          <a:lstStyle/>
          <a:p>
            <a:r>
              <a:rPr lang="en-US" dirty="0"/>
              <a:t>Merge with neighborhood data .</a:t>
            </a:r>
          </a:p>
          <a:p>
            <a:r>
              <a:rPr lang="en-US" dirty="0"/>
              <a:t>Visualized here.</a:t>
            </a:r>
          </a:p>
          <a:p>
            <a:r>
              <a:rPr lang="en-US" dirty="0"/>
              <a:t>Further filter the dataset by selecting five neighborhoods that pertain to the objective of the analysis.</a:t>
            </a:r>
          </a:p>
        </p:txBody>
      </p:sp>
      <p:sp>
        <p:nvSpPr>
          <p:cNvPr id="55" name="TextBox 54">
            <a:extLst>
              <a:ext uri="{FF2B5EF4-FFF2-40B4-BE49-F238E27FC236}">
                <a16:creationId xmlns:a16="http://schemas.microsoft.com/office/drawing/2014/main" id="{7E4E901F-9CA0-F345-99C0-F1E97683CB3F}"/>
              </a:ext>
            </a:extLst>
          </p:cNvPr>
          <p:cNvSpPr txBox="1"/>
          <p:nvPr/>
        </p:nvSpPr>
        <p:spPr>
          <a:xfrm>
            <a:off x="8287278" y="2002705"/>
            <a:ext cx="3727297" cy="1477328"/>
          </a:xfrm>
          <a:prstGeom prst="rect">
            <a:avLst/>
          </a:prstGeom>
          <a:noFill/>
        </p:spPr>
        <p:txBody>
          <a:bodyPr wrap="square" rtlCol="0">
            <a:spAutoFit/>
          </a:bodyPr>
          <a:lstStyle/>
          <a:p>
            <a:pPr marL="285750" indent="-285750">
              <a:buFont typeface="Wingdings" pitchFamily="2" charset="2"/>
              <a:buChar char="q"/>
            </a:pPr>
            <a:r>
              <a:rPr lang="en-US" dirty="0"/>
              <a:t>Chelsea and Clinton</a:t>
            </a:r>
          </a:p>
          <a:p>
            <a:pPr marL="285750" indent="-285750">
              <a:buFont typeface="Wingdings" pitchFamily="2" charset="2"/>
              <a:buChar char="q"/>
            </a:pPr>
            <a:r>
              <a:rPr lang="en-US" dirty="0"/>
              <a:t>Gramercy Park and Murray Hill</a:t>
            </a:r>
          </a:p>
          <a:p>
            <a:pPr marL="285750" indent="-285750">
              <a:buFont typeface="Wingdings" pitchFamily="2" charset="2"/>
              <a:buChar char="q"/>
            </a:pPr>
            <a:r>
              <a:rPr lang="en-US" dirty="0"/>
              <a:t>Lower Manhattan</a:t>
            </a:r>
          </a:p>
          <a:p>
            <a:pPr marL="285750" indent="-285750">
              <a:buFont typeface="Wingdings" pitchFamily="2" charset="2"/>
              <a:buChar char="q"/>
            </a:pPr>
            <a:r>
              <a:rPr lang="en-US" dirty="0"/>
              <a:t>Sunset Park</a:t>
            </a:r>
          </a:p>
          <a:p>
            <a:pPr marL="285750" indent="-285750">
              <a:buFont typeface="Wingdings" pitchFamily="2" charset="2"/>
              <a:buChar char="q"/>
            </a:pPr>
            <a:r>
              <a:rPr lang="en-US" dirty="0"/>
              <a:t>Upper East side</a:t>
            </a:r>
          </a:p>
        </p:txBody>
      </p:sp>
    </p:spTree>
    <p:extLst>
      <p:ext uri="{BB962C8B-B14F-4D97-AF65-F5344CB8AC3E}">
        <p14:creationId xmlns:p14="http://schemas.microsoft.com/office/powerpoint/2010/main" val="339626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pic>
        <p:nvPicPr>
          <p:cNvPr id="3" name="Picture 2" descr="Chart, bubble chart&#10;&#10;Description automatically generated">
            <a:extLst>
              <a:ext uri="{FF2B5EF4-FFF2-40B4-BE49-F238E27FC236}">
                <a16:creationId xmlns:a16="http://schemas.microsoft.com/office/drawing/2014/main" id="{2F08D27B-3172-CC4E-8F5F-6FC7F9A2AD39}"/>
              </a:ext>
            </a:extLst>
          </p:cNvPr>
          <p:cNvPicPr>
            <a:picLocks noChangeAspect="1"/>
          </p:cNvPicPr>
          <p:nvPr/>
        </p:nvPicPr>
        <p:blipFill>
          <a:blip r:embed="rId2"/>
          <a:stretch>
            <a:fillRect/>
          </a:stretch>
        </p:blipFill>
        <p:spPr>
          <a:xfrm>
            <a:off x="1" y="68262"/>
            <a:ext cx="8049126" cy="6721475"/>
          </a:xfrm>
          <a:prstGeom prst="rect">
            <a:avLst/>
          </a:prstGeom>
        </p:spPr>
      </p:pic>
      <p:sp>
        <p:nvSpPr>
          <p:cNvPr id="4" name="TextBox 3">
            <a:extLst>
              <a:ext uri="{FF2B5EF4-FFF2-40B4-BE49-F238E27FC236}">
                <a16:creationId xmlns:a16="http://schemas.microsoft.com/office/drawing/2014/main" id="{0148F110-97C9-164C-9BE0-EA26CC220416}"/>
              </a:ext>
            </a:extLst>
          </p:cNvPr>
          <p:cNvSpPr txBox="1"/>
          <p:nvPr/>
        </p:nvSpPr>
        <p:spPr>
          <a:xfrm>
            <a:off x="8153400" y="136525"/>
            <a:ext cx="3830053" cy="3139321"/>
          </a:xfrm>
          <a:prstGeom prst="rect">
            <a:avLst/>
          </a:prstGeom>
          <a:noFill/>
        </p:spPr>
        <p:txBody>
          <a:bodyPr wrap="square" rtlCol="0">
            <a:spAutoFit/>
          </a:bodyPr>
          <a:lstStyle/>
          <a:p>
            <a:pPr marL="285750" indent="-285750">
              <a:buFont typeface="Wingdings" pitchFamily="2" charset="2"/>
              <a:buChar char="q"/>
            </a:pPr>
            <a:r>
              <a:rPr lang="en-US" dirty="0">
                <a:solidFill>
                  <a:schemeClr val="bg1"/>
                </a:solidFill>
              </a:rPr>
              <a:t>Chelsea and Clinton</a:t>
            </a:r>
          </a:p>
          <a:p>
            <a:r>
              <a:rPr lang="en-US" dirty="0">
                <a:solidFill>
                  <a:schemeClr val="bg1"/>
                </a:solidFill>
              </a:rPr>
              <a:t>High Traffic and tech hub</a:t>
            </a:r>
          </a:p>
          <a:p>
            <a:pPr marL="285750" indent="-285750">
              <a:buFont typeface="Wingdings" pitchFamily="2" charset="2"/>
              <a:buChar char="q"/>
            </a:pPr>
            <a:r>
              <a:rPr lang="en-US" dirty="0">
                <a:solidFill>
                  <a:schemeClr val="bg1"/>
                </a:solidFill>
              </a:rPr>
              <a:t>Gramercy Park and Murray Hill</a:t>
            </a:r>
          </a:p>
          <a:p>
            <a:r>
              <a:rPr lang="en-US" dirty="0">
                <a:solidFill>
                  <a:schemeClr val="bg1"/>
                </a:solidFill>
              </a:rPr>
              <a:t>High Traffic and tech hub</a:t>
            </a:r>
          </a:p>
          <a:p>
            <a:pPr marL="285750" indent="-285750">
              <a:buFont typeface="Wingdings" pitchFamily="2" charset="2"/>
              <a:buChar char="q"/>
            </a:pPr>
            <a:r>
              <a:rPr lang="en-US" dirty="0">
                <a:solidFill>
                  <a:schemeClr val="bg1"/>
                </a:solidFill>
              </a:rPr>
              <a:t>Lower Manhattan</a:t>
            </a:r>
          </a:p>
          <a:p>
            <a:r>
              <a:rPr lang="en-US" dirty="0">
                <a:solidFill>
                  <a:schemeClr val="bg1"/>
                </a:solidFill>
              </a:rPr>
              <a:t>High Traffic and tech hub</a:t>
            </a:r>
          </a:p>
          <a:p>
            <a:pPr marL="285750" indent="-285750">
              <a:buFont typeface="Wingdings" pitchFamily="2" charset="2"/>
              <a:buChar char="q"/>
            </a:pPr>
            <a:r>
              <a:rPr lang="en-US" dirty="0">
                <a:solidFill>
                  <a:schemeClr val="bg1"/>
                </a:solidFill>
              </a:rPr>
              <a:t>Sunset Park</a:t>
            </a:r>
          </a:p>
          <a:p>
            <a:r>
              <a:rPr lang="en-US" dirty="0">
                <a:solidFill>
                  <a:schemeClr val="bg1"/>
                </a:solidFill>
              </a:rPr>
              <a:t>Tech hub</a:t>
            </a:r>
          </a:p>
          <a:p>
            <a:pPr marL="285750" indent="-285750">
              <a:buFont typeface="Wingdings" pitchFamily="2" charset="2"/>
              <a:buChar char="q"/>
            </a:pPr>
            <a:r>
              <a:rPr lang="en-US" dirty="0">
                <a:solidFill>
                  <a:schemeClr val="bg1"/>
                </a:solidFill>
              </a:rPr>
              <a:t>Upper East side</a:t>
            </a:r>
          </a:p>
          <a:p>
            <a:r>
              <a:rPr lang="en-US" dirty="0">
                <a:solidFill>
                  <a:schemeClr val="bg1"/>
                </a:solidFill>
              </a:rPr>
              <a:t>Finance</a:t>
            </a:r>
          </a:p>
          <a:p>
            <a:endParaRPr lang="en-US" dirty="0"/>
          </a:p>
        </p:txBody>
      </p:sp>
    </p:spTree>
    <p:extLst>
      <p:ext uri="{BB962C8B-B14F-4D97-AF65-F5344CB8AC3E}">
        <p14:creationId xmlns:p14="http://schemas.microsoft.com/office/powerpoint/2010/main" val="110317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Only product specifically dedicated to this niche market</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First beautifully designed product that's both stylish and functional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Conducted testing with college students in the area</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Designed with the help and input of experts in the field </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17</a:t>
            </a:fld>
            <a:endParaRPr lang="en-US" dirty="0"/>
          </a:p>
        </p:txBody>
      </p:sp>
      <p:pic>
        <p:nvPicPr>
          <p:cNvPr id="12" name="Picture 11" descr="Background pattern&#10;&#10;Description automatically generated with medium confidence">
            <a:extLst>
              <a:ext uri="{FF2B5EF4-FFF2-40B4-BE49-F238E27FC236}">
                <a16:creationId xmlns:a16="http://schemas.microsoft.com/office/drawing/2014/main" id="{F08EEABA-3011-904A-A918-411D50867289}"/>
              </a:ext>
            </a:extLst>
          </p:cNvPr>
          <p:cNvPicPr>
            <a:picLocks noChangeAspect="1"/>
          </p:cNvPicPr>
          <p:nvPr/>
        </p:nvPicPr>
        <p:blipFill>
          <a:blip r:embed="rId2"/>
          <a:stretch>
            <a:fillRect/>
          </a:stretch>
        </p:blipFill>
        <p:spPr>
          <a:xfrm>
            <a:off x="3561708" y="0"/>
            <a:ext cx="8630292" cy="6858000"/>
          </a:xfrm>
          <a:prstGeom prst="rect">
            <a:avLst/>
          </a:prstGeom>
        </p:spPr>
      </p:pic>
      <p:sp>
        <p:nvSpPr>
          <p:cNvPr id="15" name="TextBox 14">
            <a:extLst>
              <a:ext uri="{FF2B5EF4-FFF2-40B4-BE49-F238E27FC236}">
                <a16:creationId xmlns:a16="http://schemas.microsoft.com/office/drawing/2014/main" id="{8E60BC15-1E68-1E4A-B256-B0A9CEB9251C}"/>
              </a:ext>
            </a:extLst>
          </p:cNvPr>
          <p:cNvSpPr txBox="1"/>
          <p:nvPr/>
        </p:nvSpPr>
        <p:spPr>
          <a:xfrm>
            <a:off x="0" y="5378116"/>
            <a:ext cx="3561708" cy="923330"/>
          </a:xfrm>
          <a:prstGeom prst="rect">
            <a:avLst/>
          </a:prstGeom>
          <a:noFill/>
        </p:spPr>
        <p:txBody>
          <a:bodyPr wrap="square" rtlCol="0">
            <a:spAutoFit/>
          </a:bodyPr>
          <a:lstStyle/>
          <a:p>
            <a:r>
              <a:rPr lang="en-US" dirty="0"/>
              <a:t>Merge data with Turnstile geo locations</a:t>
            </a:r>
          </a:p>
          <a:p>
            <a:endParaRPr lang="en-US" dirty="0"/>
          </a:p>
        </p:txBody>
      </p:sp>
    </p:spTree>
    <p:extLst>
      <p:ext uri="{BB962C8B-B14F-4D97-AF65-F5344CB8AC3E}">
        <p14:creationId xmlns:p14="http://schemas.microsoft.com/office/powerpoint/2010/main" val="184494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7BC1C6DD-C2A2-9F4E-91D4-52349BFD9193}"/>
              </a:ext>
            </a:extLst>
          </p:cNvPr>
          <p:cNvPicPr>
            <a:picLocks noChangeAspect="1"/>
          </p:cNvPicPr>
          <p:nvPr/>
        </p:nvPicPr>
        <p:blipFill rotWithShape="1">
          <a:blip r:embed="rId2"/>
          <a:srcRect t="11334" b="16781"/>
          <a:stretch/>
        </p:blipFill>
        <p:spPr>
          <a:xfrm>
            <a:off x="20" y="10"/>
            <a:ext cx="12191980" cy="6857990"/>
          </a:xfrm>
          <a:prstGeom prst="rect">
            <a:avLst/>
          </a:prstGeom>
          <a:noFill/>
        </p:spPr>
      </p:pic>
      <p:sp>
        <p:nvSpPr>
          <p:cNvPr id="4" name="Date Placeholder 3" hidden="1">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6" name="Slide Number Placeholder 5" hidden="1">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Tree>
    <p:extLst>
      <p:ext uri="{BB962C8B-B14F-4D97-AF65-F5344CB8AC3E}">
        <p14:creationId xmlns:p14="http://schemas.microsoft.com/office/powerpoint/2010/main" val="1269819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lstStyle/>
          <a:p>
            <a:r>
              <a:rPr lang="en-US" dirty="0"/>
              <a:t>$3B</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lstStyle/>
          <a:p>
            <a:r>
              <a:rPr lang="en-US" dirty="0"/>
              <a:t>$2B</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462927"/>
          </a:xfrm>
        </p:spPr>
        <p:txBody>
          <a:bodyPr/>
          <a:lstStyle/>
          <a:p>
            <a:r>
              <a:rPr lang="en-US" dirty="0"/>
              <a:t>Opportunity to build</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lstStyle/>
          <a:p>
            <a:r>
              <a:rPr lang="en-US" dirty="0"/>
              <a:t>Addressable market</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462927"/>
          </a:xfrm>
        </p:spPr>
        <p:txBody>
          <a:bodyPr/>
          <a:lstStyle/>
          <a:p>
            <a:r>
              <a:rPr lang="en-US" dirty="0"/>
              <a:t>Freedom to invent</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lstStyle/>
          <a:p>
            <a:r>
              <a:rPr lang="en-US" dirty="0"/>
              <a:t>Serviceable market</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pic>
        <p:nvPicPr>
          <p:cNvPr id="4" name="Picture 3" descr="Map&#10;&#10;Description automatically generated">
            <a:extLst>
              <a:ext uri="{FF2B5EF4-FFF2-40B4-BE49-F238E27FC236}">
                <a16:creationId xmlns:a16="http://schemas.microsoft.com/office/drawing/2014/main" id="{9A137279-552A-4D43-A0A6-6A9B2BC3DF14}"/>
              </a:ext>
            </a:extLst>
          </p:cNvPr>
          <p:cNvPicPr>
            <a:picLocks noChangeAspect="1"/>
          </p:cNvPicPr>
          <p:nvPr/>
        </p:nvPicPr>
        <p:blipFill>
          <a:blip r:embed="rId2"/>
          <a:stretch>
            <a:fillRect/>
          </a:stretch>
        </p:blipFill>
        <p:spPr>
          <a:xfrm>
            <a:off x="0" y="0"/>
            <a:ext cx="7567863" cy="6857999"/>
          </a:xfrm>
          <a:prstGeom prst="rect">
            <a:avLst/>
          </a:prstGeom>
        </p:spPr>
      </p:pic>
      <p:sp>
        <p:nvSpPr>
          <p:cNvPr id="26" name="TextBox 25">
            <a:extLst>
              <a:ext uri="{FF2B5EF4-FFF2-40B4-BE49-F238E27FC236}">
                <a16:creationId xmlns:a16="http://schemas.microsoft.com/office/drawing/2014/main" id="{5C12C9C9-8A5F-734D-A883-A5A9F93018E5}"/>
              </a:ext>
            </a:extLst>
          </p:cNvPr>
          <p:cNvSpPr txBox="1"/>
          <p:nvPr/>
        </p:nvSpPr>
        <p:spPr>
          <a:xfrm>
            <a:off x="7567863" y="1917922"/>
            <a:ext cx="4526260" cy="369332"/>
          </a:xfrm>
          <a:prstGeom prst="rect">
            <a:avLst/>
          </a:prstGeom>
          <a:noFill/>
        </p:spPr>
        <p:txBody>
          <a:bodyPr wrap="square" rtlCol="0">
            <a:spAutoFit/>
          </a:bodyPr>
          <a:lstStyle/>
          <a:p>
            <a:r>
              <a:rPr lang="en-US" dirty="0">
                <a:solidFill>
                  <a:schemeClr val="bg1"/>
                </a:solidFill>
              </a:rPr>
              <a:t>Further filter by sorting turnstile on traffic. </a:t>
            </a:r>
          </a:p>
        </p:txBody>
      </p:sp>
      <p:sp>
        <p:nvSpPr>
          <p:cNvPr id="27" name="TextBox 26">
            <a:extLst>
              <a:ext uri="{FF2B5EF4-FFF2-40B4-BE49-F238E27FC236}">
                <a16:creationId xmlns:a16="http://schemas.microsoft.com/office/drawing/2014/main" id="{9E226985-F8F5-024D-AE89-52CA21FF0292}"/>
              </a:ext>
            </a:extLst>
          </p:cNvPr>
          <p:cNvSpPr txBox="1"/>
          <p:nvPr/>
        </p:nvSpPr>
        <p:spPr>
          <a:xfrm>
            <a:off x="8906367" y="3105834"/>
            <a:ext cx="1664367" cy="646331"/>
          </a:xfrm>
          <a:prstGeom prst="rect">
            <a:avLst/>
          </a:prstGeom>
          <a:noFill/>
        </p:spPr>
        <p:txBody>
          <a:bodyPr wrap="square" rtlCol="0">
            <a:spAutoFit/>
          </a:bodyPr>
          <a:lstStyle/>
          <a:p>
            <a:r>
              <a:rPr lang="en-US" dirty="0">
                <a:solidFill>
                  <a:schemeClr val="bg1"/>
                </a:solidFill>
              </a:rPr>
              <a:t>Yours Locations!</a:t>
            </a:r>
          </a:p>
        </p:txBody>
      </p:sp>
      <p:sp>
        <p:nvSpPr>
          <p:cNvPr id="28" name="TextBox 27">
            <a:extLst>
              <a:ext uri="{FF2B5EF4-FFF2-40B4-BE49-F238E27FC236}">
                <a16:creationId xmlns:a16="http://schemas.microsoft.com/office/drawing/2014/main" id="{8E09338D-14BB-CC4F-8B0A-377CA7A8D1CD}"/>
              </a:ext>
            </a:extLst>
          </p:cNvPr>
          <p:cNvSpPr txBox="1"/>
          <p:nvPr/>
        </p:nvSpPr>
        <p:spPr>
          <a:xfrm>
            <a:off x="7665740" y="354712"/>
            <a:ext cx="1571712" cy="461665"/>
          </a:xfrm>
          <a:prstGeom prst="rect">
            <a:avLst/>
          </a:prstGeom>
          <a:noFill/>
        </p:spPr>
        <p:txBody>
          <a:bodyPr wrap="none" rtlCol="0">
            <a:spAutoFit/>
          </a:bodyPr>
          <a:lstStyle/>
          <a:p>
            <a:r>
              <a:rPr lang="en-US" sz="2400" b="1" dirty="0">
                <a:solidFill>
                  <a:schemeClr val="bg1"/>
                </a:solidFill>
                <a:latin typeface="+mj-lt"/>
              </a:rPr>
              <a:t>SOLUTION</a:t>
            </a:r>
          </a:p>
        </p:txBody>
      </p:sp>
    </p:spTree>
    <p:extLst>
      <p:ext uri="{BB962C8B-B14F-4D97-AF65-F5344CB8AC3E}">
        <p14:creationId xmlns:p14="http://schemas.microsoft.com/office/powerpoint/2010/main" val="40485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Agenda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Autofit/>
          </a:bodyPr>
          <a:lstStyle/>
          <a:p>
            <a:pPr marL="342900" indent="-342900">
              <a:buFont typeface="+mj-lt"/>
              <a:buAutoNum type="arabicPeriod"/>
            </a:pPr>
            <a:r>
              <a:rPr lang="en-US" sz="2000" dirty="0"/>
              <a:t>Introduction</a:t>
            </a:r>
          </a:p>
          <a:p>
            <a:pPr marL="342900" indent="-342900">
              <a:buFont typeface="+mj-lt"/>
              <a:buAutoNum type="arabicPeriod"/>
            </a:pPr>
            <a:r>
              <a:rPr lang="en-US" sz="2000" dirty="0"/>
              <a:t>Exploration</a:t>
            </a:r>
          </a:p>
          <a:p>
            <a:pPr marL="342900" indent="-342900">
              <a:buFont typeface="+mj-lt"/>
              <a:buAutoNum type="arabicPeriod"/>
            </a:pPr>
            <a:r>
              <a:rPr lang="en-US" sz="2000" dirty="0"/>
              <a:t>Filter</a:t>
            </a:r>
          </a:p>
          <a:p>
            <a:pPr marL="342900" indent="-342900">
              <a:buFont typeface="+mj-lt"/>
              <a:buAutoNum type="arabicPeriod"/>
            </a:pPr>
            <a:r>
              <a:rPr lang="en-US" sz="2000" dirty="0"/>
              <a:t>Visualization</a:t>
            </a:r>
          </a:p>
          <a:p>
            <a:pPr marL="342900" indent="-342900">
              <a:buFont typeface="+mj-lt"/>
              <a:buAutoNum type="arabicPeriod"/>
            </a:pPr>
            <a:r>
              <a:rPr lang="en-US" sz="2000" dirty="0"/>
              <a:t>Solution</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496549" y="2440234"/>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DATASET</a:t>
            </a:r>
            <a:endParaRPr lang="en-ZA"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6077539" y="2469881"/>
            <a:ext cx="2057804" cy="53232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5 NEIGHBORHOODS</a:t>
            </a:r>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33148" y="2440233"/>
            <a:ext cx="2057804" cy="561975"/>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20 TURNSTILE GEOOCATIONS</a:t>
            </a:r>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stCxn id="110" idx="2"/>
          </p:cNvCxnSpPr>
          <p:nvPr/>
        </p:nvCxnSpPr>
        <p:spPr>
          <a:xfrm>
            <a:off x="1525249" y="3002209"/>
            <a:ext cx="0" cy="91926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p:cNvCxnSpPr>
          <p:nvPr/>
        </p:nvCxnSpPr>
        <p:spPr>
          <a:xfrm>
            <a:off x="7404695" y="3261650"/>
            <a:ext cx="0" cy="51626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p:cNvCxnSpPr>
          <p:nvPr/>
        </p:nvCxnSpPr>
        <p:spPr>
          <a:xfrm>
            <a:off x="10162050" y="3338753"/>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20</a:t>
            </a:fld>
            <a:endParaRPr lang="en-ZA" dirty="0"/>
          </a:p>
        </p:txBody>
      </p:sp>
      <p:cxnSp>
        <p:nvCxnSpPr>
          <p:cNvPr id="67" name="Straight Connector 66">
            <a:extLst>
              <a:ext uri="{FF2B5EF4-FFF2-40B4-BE49-F238E27FC236}">
                <a16:creationId xmlns:a16="http://schemas.microsoft.com/office/drawing/2014/main" id="{3251F490-539C-0E42-90CA-5ECD4BB0C634}"/>
              </a:ext>
              <a:ext uri="{C183D7F6-B498-43B3-948B-1728B52AA6E4}">
                <adec:decorative xmlns:adec="http://schemas.microsoft.com/office/drawing/2017/decorative" val="1"/>
              </a:ext>
            </a:extLst>
          </p:cNvPr>
          <p:cNvCxnSpPr>
            <a:cxnSpLocks/>
          </p:cNvCxnSpPr>
          <p:nvPr/>
        </p:nvCxnSpPr>
        <p:spPr>
          <a:xfrm>
            <a:off x="4275676" y="3215068"/>
            <a:ext cx="0" cy="609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BE14B7F-9CDF-7D45-8DF1-C0030648E6EE}"/>
              </a:ext>
            </a:extLst>
          </p:cNvPr>
          <p:cNvSpPr txBox="1"/>
          <p:nvPr/>
        </p:nvSpPr>
        <p:spPr>
          <a:xfrm>
            <a:off x="3356514" y="2694432"/>
            <a:ext cx="1838324" cy="307777"/>
          </a:xfrm>
          <a:prstGeom prst="rect">
            <a:avLst/>
          </a:prstGeom>
          <a:noFill/>
        </p:spPr>
        <p:txBody>
          <a:bodyPr wrap="none" rtlCol="0">
            <a:spAutoFit/>
          </a:bodyPr>
          <a:lstStyle/>
          <a:p>
            <a:r>
              <a:rPr lang="en-ZA" sz="1400" spc="150" dirty="0">
                <a:latin typeface="+mj-lt"/>
              </a:rPr>
              <a:t>30 TOP STATIONS</a:t>
            </a:r>
            <a:endParaRPr lang="en-US" sz="1400" dirty="0">
              <a:latin typeface="+mj-lt"/>
            </a:endParaRPr>
          </a:p>
        </p:txBody>
      </p:sp>
      <p:sp>
        <p:nvSpPr>
          <p:cNvPr id="115" name="TextBox 114">
            <a:extLst>
              <a:ext uri="{FF2B5EF4-FFF2-40B4-BE49-F238E27FC236}">
                <a16:creationId xmlns:a16="http://schemas.microsoft.com/office/drawing/2014/main" id="{838AB5A6-E368-EC49-87B2-AE3C847169C8}"/>
              </a:ext>
            </a:extLst>
          </p:cNvPr>
          <p:cNvSpPr txBox="1"/>
          <p:nvPr/>
        </p:nvSpPr>
        <p:spPr>
          <a:xfrm>
            <a:off x="998623" y="597640"/>
            <a:ext cx="4039805" cy="1015663"/>
          </a:xfrm>
          <a:prstGeom prst="rect">
            <a:avLst/>
          </a:prstGeom>
          <a:noFill/>
        </p:spPr>
        <p:txBody>
          <a:bodyPr wrap="square" rtlCol="0">
            <a:spAutoFit/>
          </a:bodyPr>
          <a:lstStyle/>
          <a:p>
            <a:r>
              <a:rPr lang="en-US" sz="2400" dirty="0">
                <a:latin typeface="+mj-lt"/>
              </a:rPr>
              <a:t>SUMMARY</a:t>
            </a:r>
            <a:br>
              <a:rPr lang="en-US" dirty="0"/>
            </a:br>
            <a:br>
              <a:rPr lang="en-US" dirty="0"/>
            </a:br>
            <a:endParaRPr lang="en-US" dirty="0"/>
          </a:p>
        </p:txBody>
      </p:sp>
    </p:spTree>
    <p:extLst>
      <p:ext uri="{BB962C8B-B14F-4D97-AF65-F5344CB8AC3E}">
        <p14:creationId xmlns:p14="http://schemas.microsoft.com/office/powerpoint/2010/main" val="5789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9" name="TextBox 8">
            <a:extLst>
              <a:ext uri="{FF2B5EF4-FFF2-40B4-BE49-F238E27FC236}">
                <a16:creationId xmlns:a16="http://schemas.microsoft.com/office/drawing/2014/main" id="{21C9118F-530B-AC4B-93D1-9F108132FF63}"/>
              </a:ext>
            </a:extLst>
          </p:cNvPr>
          <p:cNvSpPr txBox="1"/>
          <p:nvPr/>
        </p:nvSpPr>
        <p:spPr>
          <a:xfrm>
            <a:off x="4622132" y="2815388"/>
            <a:ext cx="7976936"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j-lt"/>
              </a:rPr>
              <a:t>Bigger sample data</a:t>
            </a:r>
          </a:p>
          <a:p>
            <a:pPr marL="285750" indent="-285750">
              <a:buFont typeface="Arial" panose="020B0604020202020204" pitchFamily="34" charset="0"/>
              <a:buChar char="•"/>
            </a:pPr>
            <a:r>
              <a:rPr lang="en-US" sz="2400" dirty="0">
                <a:latin typeface="+mj-lt"/>
              </a:rPr>
              <a:t>donation history data based on neighborhoods</a:t>
            </a:r>
          </a:p>
          <a:p>
            <a:pPr marL="285750" indent="-285750">
              <a:buFont typeface="Arial" panose="020B0604020202020204" pitchFamily="34" charset="0"/>
              <a:buChar char="•"/>
            </a:pPr>
            <a:r>
              <a:rPr lang="en-US" sz="2400" dirty="0">
                <a:latin typeface="+mj-lt"/>
              </a:rPr>
              <a:t>Education dataset </a:t>
            </a:r>
          </a:p>
          <a:p>
            <a:pPr marL="285750" indent="-285750">
              <a:buFont typeface="Arial" panose="020B0604020202020204" pitchFamily="34" charset="0"/>
              <a:buChar char="•"/>
            </a:pPr>
            <a:r>
              <a:rPr lang="en-US" sz="2400" dirty="0">
                <a:latin typeface="+mj-lt"/>
              </a:rPr>
              <a:t>Data relating to interest in social causes</a:t>
            </a:r>
          </a:p>
          <a:p>
            <a:endParaRPr lang="en-US" dirty="0"/>
          </a:p>
        </p:txBody>
      </p:sp>
      <p:sp>
        <p:nvSpPr>
          <p:cNvPr id="10" name="TextBox 9">
            <a:extLst>
              <a:ext uri="{FF2B5EF4-FFF2-40B4-BE49-F238E27FC236}">
                <a16:creationId xmlns:a16="http://schemas.microsoft.com/office/drawing/2014/main" id="{9D23923F-616D-D14F-BEEC-6F3B85C97A5D}"/>
              </a:ext>
            </a:extLst>
          </p:cNvPr>
          <p:cNvSpPr txBox="1"/>
          <p:nvPr/>
        </p:nvSpPr>
        <p:spPr>
          <a:xfrm>
            <a:off x="4776537" y="457199"/>
            <a:ext cx="3031958" cy="523220"/>
          </a:xfrm>
          <a:prstGeom prst="rect">
            <a:avLst/>
          </a:prstGeom>
          <a:noFill/>
        </p:spPr>
        <p:txBody>
          <a:bodyPr wrap="square" rtlCol="0">
            <a:spAutoFit/>
          </a:bodyPr>
          <a:lstStyle/>
          <a:p>
            <a:r>
              <a:rPr lang="en-US" sz="2800" b="1" dirty="0"/>
              <a:t>FURTHER</a:t>
            </a:r>
          </a:p>
        </p:txBody>
      </p:sp>
    </p:spTree>
    <p:extLst>
      <p:ext uri="{BB962C8B-B14F-4D97-AF65-F5344CB8AC3E}">
        <p14:creationId xmlns:p14="http://schemas.microsoft.com/office/powerpoint/2010/main" val="92017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673769" y="252663"/>
            <a:ext cx="9384632" cy="1263317"/>
          </a:xfrm>
        </p:spPr>
        <p:txBody>
          <a:bodyPr>
            <a:normAutofit/>
          </a:bodyPr>
          <a:lstStyle/>
          <a:p>
            <a:r>
              <a:rPr lang="en-ZA" sz="3600" dirty="0"/>
              <a:t>Introduction</a:t>
            </a:r>
            <a:br>
              <a:rPr lang="en-ZA" sz="3600" dirty="0"/>
            </a:br>
            <a:endParaRPr lang="en-ZA" sz="3600" dirty="0"/>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73769" y="1949117"/>
            <a:ext cx="7050505" cy="3494422"/>
          </a:xfrm>
        </p:spPr>
        <p:txBody>
          <a:bodyPr>
            <a:normAutofit fontScale="92500"/>
          </a:bodyPr>
          <a:lstStyle/>
          <a:p>
            <a:r>
              <a:rPr lang="en-US" sz="2400" dirty="0"/>
              <a:t>Outline of a Problem</a:t>
            </a:r>
          </a:p>
          <a:p>
            <a:r>
              <a:rPr lang="en-US" sz="2400" dirty="0" err="1"/>
              <a:t>WomenTechWomenYes</a:t>
            </a:r>
            <a:r>
              <a:rPr lang="en-US" sz="2400" dirty="0"/>
              <a:t> (WTWY)  has their annual summer gala to raise funds for their growing organization and also to spread awareness  about increasing participation of women in technology. They need help in optimizing the placement of their street teams around New York City to gather maximum amount of signatures and attendees for the gala. </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89194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Zip codes dataset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Neighborhood </a:t>
            </a:r>
            <a:r>
              <a:rPr lang="en-US" dirty="0" err="1"/>
              <a:t>DAtaset</a:t>
            </a:r>
            <a:endParaRPr lang="en-US" dirty="0"/>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endParaRPr lang="en-US" dirty="0"/>
          </a:p>
          <a:p>
            <a:r>
              <a:rPr lang="en-US" dirty="0"/>
              <a:t>Turnstile coordinates</a:t>
            </a:r>
          </a:p>
          <a:p>
            <a:endParaRPr lang="en-US"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Subway traffic information for the month of March, April and May 2019</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a:lstStyle/>
          <a:p>
            <a:r>
              <a:rPr lang="en-US" dirty="0"/>
              <a:t>Google API</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Millennials account for about a quarter of the $48 billion spent on other products in 2018</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Loss of productivity costing consumers thousands of dollars </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15" name="Text Placeholder 14">
            <a:extLst>
              <a:ext uri="{FF2B5EF4-FFF2-40B4-BE49-F238E27FC236}">
                <a16:creationId xmlns:a16="http://schemas.microsoft.com/office/drawing/2014/main" id="{738DB7BE-0791-AC44-B14C-9349989EFC5D}"/>
              </a:ext>
            </a:extLst>
          </p:cNvPr>
          <p:cNvSpPr>
            <a:spLocks noGrp="1"/>
          </p:cNvSpPr>
          <p:nvPr>
            <p:ph type="body" sz="quarter" idx="13"/>
          </p:nvPr>
        </p:nvSpPr>
        <p:spPr/>
        <p:txBody>
          <a:bodyPr/>
          <a:lstStyle/>
          <a:p>
            <a:endParaRPr lang="en-US" dirty="0"/>
          </a:p>
          <a:p>
            <a:r>
              <a:rPr lang="en-US" dirty="0"/>
              <a:t>MTA Turnstile DATASET</a:t>
            </a:r>
          </a:p>
          <a:p>
            <a:endParaRPr lang="en-US" dirty="0"/>
          </a:p>
        </p:txBody>
      </p:sp>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360947"/>
            <a:ext cx="5111750" cy="1525588"/>
          </a:xfrm>
        </p:spPr>
        <p:txBody>
          <a:bodyPr>
            <a:normAutofit/>
          </a:bodyPr>
          <a:lstStyle/>
          <a:p>
            <a:r>
              <a:rPr lang="en-US" sz="4000" dirty="0"/>
              <a:t>Exploration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625642" y="2165684"/>
            <a:ext cx="7098632" cy="3020678"/>
          </a:xfrm>
        </p:spPr>
        <p:txBody>
          <a:bodyPr vert="horz" lIns="91440" tIns="45720" rIns="91440" bIns="45720" rtlCol="0" anchor="t">
            <a:normAutofit lnSpcReduction="10000"/>
          </a:bodyPr>
          <a:lstStyle/>
          <a:p>
            <a:r>
              <a:rPr lang="en-ZA" sz="2400" noProof="1"/>
              <a:t>Each Turnstile in the MTA has a unique identification </a:t>
            </a:r>
          </a:p>
          <a:p>
            <a:r>
              <a:rPr lang="en-ZA" sz="2400" noProof="1"/>
              <a:t>A single or a cluster of turnstiles can make up each station</a:t>
            </a:r>
          </a:p>
          <a:p>
            <a:r>
              <a:rPr lang="en-ZA" sz="2400" noProof="1"/>
              <a:t>The Audits are most done with 4 hour time intervals </a:t>
            </a:r>
          </a:p>
          <a:p>
            <a:r>
              <a:rPr lang="en-ZA" sz="2400" noProof="1"/>
              <a:t>Issues: lack of accuracy and consistancy</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360947"/>
            <a:ext cx="5111750" cy="1525588"/>
          </a:xfrm>
        </p:spPr>
        <p:txBody>
          <a:bodyPr>
            <a:normAutofit/>
          </a:bodyPr>
          <a:lstStyle/>
          <a:p>
            <a:r>
              <a:rPr lang="en-US" sz="4000" dirty="0"/>
              <a:t>Exploration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625642" y="2165684"/>
            <a:ext cx="7098632" cy="3020678"/>
          </a:xfrm>
        </p:spPr>
        <p:txBody>
          <a:bodyPr vert="horz" lIns="91440" tIns="45720" rIns="91440" bIns="45720" rtlCol="0" anchor="t">
            <a:normAutofit/>
          </a:bodyPr>
          <a:lstStyle/>
          <a:p>
            <a:r>
              <a:rPr lang="en-ZA" sz="2400" noProof="1"/>
              <a:t>Entries and Exits have counters that are continuous since inception for each turnstile</a:t>
            </a:r>
          </a:p>
          <a:p>
            <a:r>
              <a:rPr lang="en-ZA" sz="2400" noProof="1"/>
              <a:t>Stations with highest volume of commuters can be found by adding up the traffic for each of its turnstiles over the given timeframe</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955991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A24358AE-0377-2449-911D-FA56FBD22254}"/>
              </a:ext>
            </a:extLst>
          </p:cNvPr>
          <p:cNvPicPr>
            <a:picLocks noChangeAspect="1"/>
          </p:cNvPicPr>
          <p:nvPr/>
        </p:nvPicPr>
        <p:blipFill>
          <a:blip r:embed="rId2"/>
          <a:stretch>
            <a:fillRect/>
          </a:stretch>
        </p:blipFill>
        <p:spPr>
          <a:xfrm>
            <a:off x="120650" y="799848"/>
            <a:ext cx="11950700" cy="5258304"/>
          </a:xfrm>
          <a:prstGeom prst="rect">
            <a:avLst/>
          </a:prstGeom>
          <a:noFill/>
        </p:spPr>
      </p:pic>
      <p:sp>
        <p:nvSpPr>
          <p:cNvPr id="4" name="Date Placeholder 3" hidden="1">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6" name="Slide Number Placeholder 5" hidden="1">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Tree>
    <p:extLst>
      <p:ext uri="{BB962C8B-B14F-4D97-AF65-F5344CB8AC3E}">
        <p14:creationId xmlns:p14="http://schemas.microsoft.com/office/powerpoint/2010/main" val="114199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6" name="Slide Number Placeholder 5" hidden="1">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pic>
        <p:nvPicPr>
          <p:cNvPr id="3" name="Picture 2" descr="Chart, bar chart&#10;&#10;Description automatically generated">
            <a:extLst>
              <a:ext uri="{FF2B5EF4-FFF2-40B4-BE49-F238E27FC236}">
                <a16:creationId xmlns:a16="http://schemas.microsoft.com/office/drawing/2014/main" id="{C07E6DA5-5B91-AF4B-AEB6-2A292471ED82}"/>
              </a:ext>
            </a:extLst>
          </p:cNvPr>
          <p:cNvPicPr>
            <a:picLocks noChangeAspect="1"/>
          </p:cNvPicPr>
          <p:nvPr/>
        </p:nvPicPr>
        <p:blipFill>
          <a:blip r:embed="rId2"/>
          <a:stretch>
            <a:fillRect/>
          </a:stretch>
        </p:blipFill>
        <p:spPr>
          <a:xfrm>
            <a:off x="1" y="575732"/>
            <a:ext cx="6096000" cy="6282267"/>
          </a:xfrm>
          <a:prstGeom prst="rect">
            <a:avLst/>
          </a:prstGeom>
        </p:spPr>
      </p:pic>
      <p:sp>
        <p:nvSpPr>
          <p:cNvPr id="7" name="TextBox 6">
            <a:extLst>
              <a:ext uri="{FF2B5EF4-FFF2-40B4-BE49-F238E27FC236}">
                <a16:creationId xmlns:a16="http://schemas.microsoft.com/office/drawing/2014/main" id="{A8503DC5-4DE3-A746-A7A0-8EB0875CBD97}"/>
              </a:ext>
            </a:extLst>
          </p:cNvPr>
          <p:cNvSpPr txBox="1"/>
          <p:nvPr/>
        </p:nvSpPr>
        <p:spPr>
          <a:xfrm>
            <a:off x="1515979" y="203200"/>
            <a:ext cx="2767263" cy="369332"/>
          </a:xfrm>
          <a:prstGeom prst="rect">
            <a:avLst/>
          </a:prstGeom>
          <a:noFill/>
        </p:spPr>
        <p:txBody>
          <a:bodyPr wrap="square" rtlCol="0">
            <a:spAutoFit/>
          </a:bodyPr>
          <a:lstStyle/>
          <a:p>
            <a:r>
              <a:rPr lang="en-US" dirty="0"/>
              <a:t>34 ST PENN STATION</a:t>
            </a:r>
          </a:p>
        </p:txBody>
      </p:sp>
      <p:pic>
        <p:nvPicPr>
          <p:cNvPr id="10" name="Picture 9" descr="Chart, bar chart&#10;&#10;Description automatically generated">
            <a:extLst>
              <a:ext uri="{FF2B5EF4-FFF2-40B4-BE49-F238E27FC236}">
                <a16:creationId xmlns:a16="http://schemas.microsoft.com/office/drawing/2014/main" id="{C17CE5CF-7872-954B-A006-AA854F62DA73}"/>
              </a:ext>
            </a:extLst>
          </p:cNvPr>
          <p:cNvPicPr>
            <a:picLocks noChangeAspect="1"/>
          </p:cNvPicPr>
          <p:nvPr/>
        </p:nvPicPr>
        <p:blipFill>
          <a:blip r:embed="rId3"/>
          <a:stretch>
            <a:fillRect/>
          </a:stretch>
        </p:blipFill>
        <p:spPr>
          <a:xfrm>
            <a:off x="6095999" y="572532"/>
            <a:ext cx="5926667" cy="6285468"/>
          </a:xfrm>
          <a:prstGeom prst="rect">
            <a:avLst/>
          </a:prstGeom>
        </p:spPr>
      </p:pic>
      <p:sp>
        <p:nvSpPr>
          <p:cNvPr id="11" name="TextBox 10">
            <a:extLst>
              <a:ext uri="{FF2B5EF4-FFF2-40B4-BE49-F238E27FC236}">
                <a16:creationId xmlns:a16="http://schemas.microsoft.com/office/drawing/2014/main" id="{6862A852-C49A-7941-8828-859E96DF5F56}"/>
              </a:ext>
            </a:extLst>
          </p:cNvPr>
          <p:cNvSpPr txBox="1"/>
          <p:nvPr/>
        </p:nvSpPr>
        <p:spPr>
          <a:xfrm>
            <a:off x="8153400" y="203200"/>
            <a:ext cx="3096617" cy="369332"/>
          </a:xfrm>
          <a:prstGeom prst="rect">
            <a:avLst/>
          </a:prstGeom>
          <a:noFill/>
        </p:spPr>
        <p:txBody>
          <a:bodyPr wrap="none" rtlCol="0">
            <a:spAutoFit/>
          </a:bodyPr>
          <a:lstStyle/>
          <a:p>
            <a:r>
              <a:rPr lang="en-US" dirty="0"/>
              <a:t>Average volume: All  Stations</a:t>
            </a:r>
          </a:p>
        </p:txBody>
      </p:sp>
    </p:spTree>
    <p:extLst>
      <p:ext uri="{BB962C8B-B14F-4D97-AF65-F5344CB8AC3E}">
        <p14:creationId xmlns:p14="http://schemas.microsoft.com/office/powerpoint/2010/main" val="39628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6" name="Slide Number Placeholder 5" hidden="1">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pic>
        <p:nvPicPr>
          <p:cNvPr id="3" name="Picture 2" descr="Timeline&#10;&#10;Description automatically generated">
            <a:extLst>
              <a:ext uri="{FF2B5EF4-FFF2-40B4-BE49-F238E27FC236}">
                <a16:creationId xmlns:a16="http://schemas.microsoft.com/office/drawing/2014/main" id="{951FA4CB-9F9F-BB4C-BE31-9B2B4316A7B3}"/>
              </a:ext>
            </a:extLst>
          </p:cNvPr>
          <p:cNvPicPr>
            <a:picLocks noChangeAspect="1"/>
          </p:cNvPicPr>
          <p:nvPr/>
        </p:nvPicPr>
        <p:blipFill>
          <a:blip r:embed="rId2"/>
          <a:stretch>
            <a:fillRect/>
          </a:stretch>
        </p:blipFill>
        <p:spPr>
          <a:xfrm>
            <a:off x="1480984" y="0"/>
            <a:ext cx="9230032" cy="6858000"/>
          </a:xfrm>
          <a:prstGeom prst="rect">
            <a:avLst/>
          </a:prstGeom>
        </p:spPr>
      </p:pic>
    </p:spTree>
    <p:extLst>
      <p:ext uri="{BB962C8B-B14F-4D97-AF65-F5344CB8AC3E}">
        <p14:creationId xmlns:p14="http://schemas.microsoft.com/office/powerpoint/2010/main" val="772950365"/>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Monoline</Template>
  <TotalTime>278</TotalTime>
  <Words>566</Words>
  <Application>Microsoft Macintosh PowerPoint</Application>
  <PresentationFormat>Widescreen</PresentationFormat>
  <Paragraphs>157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Tenorite</vt:lpstr>
      <vt:lpstr>Wingdings</vt:lpstr>
      <vt:lpstr>Monoline</vt:lpstr>
      <vt:lpstr>MTA Data analysis</vt:lpstr>
      <vt:lpstr>Agenda</vt:lpstr>
      <vt:lpstr>Introduction </vt:lpstr>
      <vt:lpstr>PROBLEM</vt:lpstr>
      <vt:lpstr>Exploration</vt:lpstr>
      <vt:lpstr>Exploration</vt:lpstr>
      <vt:lpstr>PowerPoint Presentation</vt:lpstr>
      <vt:lpstr>PowerPoint Presentation</vt:lpstr>
      <vt:lpstr>PowerPoint Presentation</vt:lpstr>
      <vt:lpstr>After some remedies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MTA Data analysis</dc:title>
  <dc:creator>Yangchen Lhamo</dc:creator>
  <cp:lastModifiedBy>Yangchen Lhamo</cp:lastModifiedBy>
  <cp:revision>1</cp:revision>
  <dcterms:created xsi:type="dcterms:W3CDTF">2021-09-17T02:18:07Z</dcterms:created>
  <dcterms:modified xsi:type="dcterms:W3CDTF">2021-09-17T06:56:33Z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